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98" r:id="rId3"/>
    <p:sldId id="308" r:id="rId4"/>
    <p:sldId id="312" r:id="rId5"/>
    <p:sldId id="309" r:id="rId6"/>
    <p:sldId id="297" r:id="rId7"/>
    <p:sldId id="332" r:id="rId8"/>
    <p:sldId id="314" r:id="rId9"/>
    <p:sldId id="300" r:id="rId10"/>
    <p:sldId id="317" r:id="rId11"/>
    <p:sldId id="328" r:id="rId12"/>
    <p:sldId id="318" r:id="rId13"/>
    <p:sldId id="319" r:id="rId14"/>
    <p:sldId id="320" r:id="rId15"/>
    <p:sldId id="321" r:id="rId16"/>
    <p:sldId id="324" r:id="rId17"/>
    <p:sldId id="325" r:id="rId18"/>
    <p:sldId id="329" r:id="rId19"/>
    <p:sldId id="331" r:id="rId20"/>
    <p:sldId id="326" r:id="rId21"/>
    <p:sldId id="289" r:id="rId22"/>
    <p:sldId id="290" r:id="rId23"/>
    <p:sldId id="327" r:id="rId24"/>
    <p:sldId id="294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109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bin%20Dicks\Documents\Perrins\client%20survey%20summary%20data%20shee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bin%20Dicks\Documents\Perrins\client%20survey%20summary%20data%20sheet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'factor analysis'!$A$3:$A$16</c:f>
              <c:strCache>
                <c:ptCount val="14"/>
                <c:pt idx="0">
                  <c:v>Meeting deadlines, keeping commitments</c:v>
                </c:pt>
                <c:pt idx="1">
                  <c:v>Cumulative knowledge and expertise</c:v>
                </c:pt>
                <c:pt idx="2">
                  <c:v>Value for Money</c:v>
                </c:pt>
                <c:pt idx="3">
                  <c:v>Care and Attention given</c:v>
                </c:pt>
                <c:pt idx="4">
                  <c:v>Personable and Likeable People</c:v>
                </c:pt>
                <c:pt idx="5">
                  <c:v>Ability to Communicate Knowledge</c:v>
                </c:pt>
                <c:pt idx="6">
                  <c:v>Ability to offer Advice quickly</c:v>
                </c:pt>
                <c:pt idx="7">
                  <c:v>Accessibility and Availability of people</c:v>
                </c:pt>
                <c:pt idx="8">
                  <c:v>Keeping you informed of progress</c:v>
                </c:pt>
                <c:pt idx="9">
                  <c:v>Quality of People Overall</c:v>
                </c:pt>
                <c:pt idx="10">
                  <c:v>Rapport with Team</c:v>
                </c:pt>
                <c:pt idx="11">
                  <c:v>Billing as Expected</c:v>
                </c:pt>
                <c:pt idx="12">
                  <c:v>Interest in/Knowledge of Association/Authority</c:v>
                </c:pt>
                <c:pt idx="13">
                  <c:v>Keeping you informed on issues...</c:v>
                </c:pt>
              </c:strCache>
            </c:strRef>
          </c:cat>
          <c:val>
            <c:numRef>
              <c:f>'factor analysis'!$B$3:$B$16</c:f>
              <c:numCache>
                <c:formatCode>General</c:formatCode>
                <c:ptCount val="14"/>
                <c:pt idx="0">
                  <c:v>14</c:v>
                </c:pt>
                <c:pt idx="1">
                  <c:v>11</c:v>
                </c:pt>
                <c:pt idx="2">
                  <c:v>10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931584"/>
        <c:axId val="132933120"/>
      </c:barChart>
      <c:catAx>
        <c:axId val="132931584"/>
        <c:scaling>
          <c:orientation val="maxMin"/>
        </c:scaling>
        <c:delete val="0"/>
        <c:axPos val="l"/>
        <c:majorTickMark val="out"/>
        <c:minorTickMark val="none"/>
        <c:tickLblPos val="nextTo"/>
        <c:crossAx val="132933120"/>
        <c:crosses val="autoZero"/>
        <c:auto val="1"/>
        <c:lblAlgn val="ctr"/>
        <c:lblOffset val="100"/>
        <c:noMultiLvlLbl val="0"/>
      </c:catAx>
      <c:valAx>
        <c:axId val="132933120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1329315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'factor analysis'!$A$3:$A$16</c:f>
              <c:strCache>
                <c:ptCount val="14"/>
                <c:pt idx="0">
                  <c:v>Meeting deadlines, keeping commitments</c:v>
                </c:pt>
                <c:pt idx="1">
                  <c:v>Cumulative knowledge and expertise</c:v>
                </c:pt>
                <c:pt idx="2">
                  <c:v>Value for Money</c:v>
                </c:pt>
                <c:pt idx="3">
                  <c:v>Care and Attention given</c:v>
                </c:pt>
                <c:pt idx="4">
                  <c:v>Personable and Likeable People</c:v>
                </c:pt>
                <c:pt idx="5">
                  <c:v>Ability to Communicate Knowledge</c:v>
                </c:pt>
                <c:pt idx="6">
                  <c:v>Ability to offer Advice quickly</c:v>
                </c:pt>
                <c:pt idx="7">
                  <c:v>Accessibility and Availability of people</c:v>
                </c:pt>
                <c:pt idx="8">
                  <c:v>Keeping you informed of progress</c:v>
                </c:pt>
                <c:pt idx="9">
                  <c:v>Quality of People Overall</c:v>
                </c:pt>
                <c:pt idx="10">
                  <c:v>Rapport with Team</c:v>
                </c:pt>
                <c:pt idx="11">
                  <c:v>Billing as Expected</c:v>
                </c:pt>
                <c:pt idx="12">
                  <c:v>Interest in/Knowledge of Association/Authority</c:v>
                </c:pt>
                <c:pt idx="13">
                  <c:v>Keeping you informed on issues...</c:v>
                </c:pt>
              </c:strCache>
            </c:strRef>
          </c:cat>
          <c:val>
            <c:numRef>
              <c:f>'factor analysis'!$B$3:$B$16</c:f>
              <c:numCache>
                <c:formatCode>General</c:formatCode>
                <c:ptCount val="14"/>
                <c:pt idx="0">
                  <c:v>14</c:v>
                </c:pt>
                <c:pt idx="1">
                  <c:v>11</c:v>
                </c:pt>
                <c:pt idx="2">
                  <c:v>10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9896960"/>
        <c:axId val="40089088"/>
      </c:barChart>
      <c:catAx>
        <c:axId val="39896960"/>
        <c:scaling>
          <c:orientation val="maxMin"/>
        </c:scaling>
        <c:delete val="0"/>
        <c:axPos val="l"/>
        <c:majorTickMark val="out"/>
        <c:minorTickMark val="none"/>
        <c:tickLblPos val="nextTo"/>
        <c:crossAx val="40089088"/>
        <c:crosses val="autoZero"/>
        <c:auto val="1"/>
        <c:lblAlgn val="ctr"/>
        <c:lblOffset val="100"/>
        <c:noMultiLvlLbl val="0"/>
      </c:catAx>
      <c:valAx>
        <c:axId val="40089088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398969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0D912-96C8-4E6E-B627-582977873989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6AD11-BF2B-44B4-8B1F-359C13A7E7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55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04CA11-B31A-4389-A6B5-07013FA98FB6}" type="slidenum">
              <a:rPr lang="en-GB" smtClean="0"/>
              <a:pPr/>
              <a:t>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04CA11-B31A-4389-A6B5-07013FA98FB6}" type="slidenum">
              <a:rPr lang="en-GB" smtClean="0"/>
              <a:pPr/>
              <a:t>19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A6309-62ED-46E5-8CA6-FB1F42FA9A1C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7388"/>
            <a:ext cx="4565650" cy="3424237"/>
          </a:xfrm>
          <a:ln w="12700" cap="flat"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ln/>
        </p:spPr>
        <p:txBody>
          <a:bodyPr lIns="92055" tIns="46028" rIns="92055" bIns="46028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39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6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21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35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98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51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70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51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93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31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6E004-2322-4B1F-B82A-1509438C532E}" type="datetimeFigureOut">
              <a:rPr lang="en-GB" smtClean="0"/>
              <a:t>28/11/2014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F949-020E-4AC6-ACC7-E7D348EEA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4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scottconsult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eystonelaw.co.uk/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Resources – Key to survival and competitiveness as a sole practitioner </a:t>
            </a:r>
            <a:endParaRPr lang="en-US" sz="2800" b="1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GB" sz="2400" dirty="0"/>
              <a:t>Peter Scott</a:t>
            </a:r>
          </a:p>
          <a:p>
            <a:pPr algn="l">
              <a:lnSpc>
                <a:spcPct val="80000"/>
              </a:lnSpc>
            </a:pPr>
            <a:r>
              <a:rPr lang="en-GB" sz="2400" dirty="0"/>
              <a:t>PETER SCOTT CONSULTING</a:t>
            </a:r>
          </a:p>
          <a:p>
            <a:pPr algn="l">
              <a:lnSpc>
                <a:spcPct val="80000"/>
              </a:lnSpc>
            </a:pPr>
            <a:r>
              <a:rPr lang="en-GB" sz="2400" dirty="0">
                <a:hlinkClick r:id="rId2"/>
              </a:rPr>
              <a:t>www.peterscottconsult.co.uk</a:t>
            </a:r>
            <a:r>
              <a:rPr lang="en-GB" sz="2400" dirty="0"/>
              <a:t> </a:t>
            </a:r>
          </a:p>
          <a:p>
            <a:pPr algn="l">
              <a:lnSpc>
                <a:spcPct val="80000"/>
              </a:lnSpc>
            </a:pPr>
            <a:r>
              <a:rPr lang="en-GB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01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/>
              <a:t>Outsourcing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600" b="1" dirty="0" smtClean="0"/>
              <a:t>What services do you outsource? </a:t>
            </a:r>
          </a:p>
          <a:p>
            <a:pPr marL="0" indent="0">
              <a:buNone/>
            </a:pPr>
            <a:endParaRPr lang="en-GB" sz="2600" dirty="0"/>
          </a:p>
          <a:p>
            <a:r>
              <a:rPr lang="en-GB" sz="2800" dirty="0" smtClean="0"/>
              <a:t>Back office?</a:t>
            </a:r>
          </a:p>
          <a:p>
            <a:r>
              <a:rPr lang="en-GB" sz="2800" dirty="0" smtClean="0"/>
              <a:t>Risk and compliance?</a:t>
            </a:r>
          </a:p>
          <a:p>
            <a:r>
              <a:rPr lang="en-GB" sz="2800" dirty="0" smtClean="0"/>
              <a:t>KM</a:t>
            </a:r>
          </a:p>
          <a:p>
            <a:r>
              <a:rPr lang="en-GB" sz="2800" dirty="0" smtClean="0"/>
              <a:t>IT?</a:t>
            </a:r>
          </a:p>
          <a:p>
            <a:r>
              <a:rPr lang="en-GB" sz="2800" dirty="0" smtClean="0"/>
              <a:t>Financial management advice?</a:t>
            </a:r>
          </a:p>
          <a:p>
            <a:r>
              <a:rPr lang="en-GB" sz="2800" dirty="0" smtClean="0"/>
              <a:t>Premises?</a:t>
            </a:r>
          </a:p>
          <a:p>
            <a:r>
              <a:rPr lang="en-GB" sz="2800" dirty="0" smtClean="0"/>
              <a:t>Marketing?</a:t>
            </a:r>
          </a:p>
          <a:p>
            <a:r>
              <a:rPr lang="en-GB" sz="2800" dirty="0" smtClean="0"/>
              <a:t>Reprographics?</a:t>
            </a:r>
          </a:p>
          <a:p>
            <a:r>
              <a:rPr lang="en-GB" sz="2800" dirty="0" smtClean="0"/>
              <a:t>Secretarial?   </a:t>
            </a:r>
          </a:p>
          <a:p>
            <a:r>
              <a:rPr lang="en-GB" sz="2800" dirty="0" smtClean="0"/>
              <a:t>Others?</a:t>
            </a:r>
          </a:p>
          <a:p>
            <a:endParaRPr lang="en-GB" sz="2800" dirty="0"/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NB – compliance requirements  in relation to outsourcing 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/>
              <a:t>SRA Code of Conduct – chapter 7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/>
              <a:t>O(7.10) </a:t>
            </a:r>
            <a:r>
              <a:rPr lang="en-GB" sz="1800" dirty="0" smtClean="0"/>
              <a:t>……. </a:t>
            </a:r>
            <a:r>
              <a:rPr lang="en-GB" sz="1800" dirty="0"/>
              <a:t>where you outsource </a:t>
            </a:r>
            <a:r>
              <a:rPr lang="en-GB" sz="1800" dirty="0" smtClean="0"/>
              <a:t>…….. any operational </a:t>
            </a:r>
            <a:r>
              <a:rPr lang="en-GB" sz="1800" dirty="0"/>
              <a:t>functions that are critical to the delivery of any </a:t>
            </a:r>
            <a:r>
              <a:rPr lang="en-GB" sz="1800" i="1" dirty="0"/>
              <a:t>legal activities</a:t>
            </a:r>
            <a:r>
              <a:rPr lang="en-GB" sz="1800" dirty="0"/>
              <a:t>, </a:t>
            </a:r>
            <a:r>
              <a:rPr lang="en-GB" sz="1800" dirty="0" smtClean="0"/>
              <a:t>you ensure </a:t>
            </a:r>
            <a:r>
              <a:rPr lang="en-GB" sz="1800" dirty="0"/>
              <a:t>such outsourcing</a:t>
            </a:r>
            <a:r>
              <a:rPr lang="en-GB" sz="1800" dirty="0" smtClean="0"/>
              <a:t>:</a:t>
            </a:r>
          </a:p>
          <a:p>
            <a:pPr marL="0" indent="0">
              <a:buNone/>
            </a:pPr>
            <a:endParaRPr lang="en-GB" sz="1800" dirty="0"/>
          </a:p>
          <a:p>
            <a:pPr marL="228600" indent="-228600">
              <a:buAutoNum type="alphaLcParenBoth"/>
            </a:pPr>
            <a:r>
              <a:rPr lang="en-GB" sz="1800" dirty="0" smtClean="0"/>
              <a:t>does </a:t>
            </a:r>
            <a:r>
              <a:rPr lang="en-GB" sz="1800" dirty="0"/>
              <a:t>not adversely affect your ability to comply with, or the </a:t>
            </a:r>
            <a:r>
              <a:rPr lang="en-GB" sz="1800" i="1" dirty="0"/>
              <a:t>SRA</a:t>
            </a:r>
            <a:r>
              <a:rPr lang="en-GB" sz="1800" dirty="0"/>
              <a:t>’s ability </a:t>
            </a:r>
            <a:r>
              <a:rPr lang="en-GB" sz="1800" dirty="0" smtClean="0"/>
              <a:t>to monitor </a:t>
            </a:r>
            <a:r>
              <a:rPr lang="en-GB" sz="1800" dirty="0"/>
              <a:t>your compliance with, your obligations in the Handbook</a:t>
            </a:r>
            <a:r>
              <a:rPr lang="en-GB" sz="1800" dirty="0" smtClean="0"/>
              <a:t>;</a:t>
            </a:r>
          </a:p>
          <a:p>
            <a:pPr marL="228600" indent="-228600">
              <a:buAutoNum type="alphaLcParenBoth"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(b) is subject to contractual arrangements that enable the </a:t>
            </a:r>
            <a:r>
              <a:rPr lang="en-GB" sz="1800" i="1" dirty="0"/>
              <a:t>SRA </a:t>
            </a:r>
            <a:r>
              <a:rPr lang="en-GB" sz="1800" dirty="0"/>
              <a:t>or its agent </a:t>
            </a:r>
            <a:r>
              <a:rPr lang="en-GB" sz="1800" dirty="0" smtClean="0"/>
              <a:t>to obtain </a:t>
            </a:r>
            <a:r>
              <a:rPr lang="en-GB" sz="1800" dirty="0"/>
              <a:t>information from, inspect the records (including electronic records) </a:t>
            </a:r>
            <a:r>
              <a:rPr lang="en-GB" sz="1800" dirty="0" smtClean="0"/>
              <a:t>of, or </a:t>
            </a:r>
            <a:r>
              <a:rPr lang="en-GB" sz="1800" dirty="0"/>
              <a:t>enter the premises of, the third party, in relation to the </a:t>
            </a:r>
            <a:r>
              <a:rPr lang="en-GB" sz="1800" dirty="0" smtClean="0"/>
              <a:t>outsourced activities </a:t>
            </a:r>
            <a:r>
              <a:rPr lang="en-GB" sz="1800" dirty="0"/>
              <a:t>or functions</a:t>
            </a:r>
            <a:r>
              <a:rPr lang="en-GB" sz="1800" dirty="0" smtClean="0"/>
              <a:t>;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(c) does not alter your obligations towards your </a:t>
            </a:r>
            <a:r>
              <a:rPr lang="en-GB" sz="1800" i="1" dirty="0"/>
              <a:t>clients</a:t>
            </a:r>
            <a:r>
              <a:rPr lang="en-GB" sz="1800" dirty="0"/>
              <a:t>; </a:t>
            </a:r>
            <a:r>
              <a:rPr lang="en-GB" sz="1800" dirty="0" smtClean="0"/>
              <a:t>and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(d) does not cause you to breach the conditions with which you must comply </a:t>
            </a:r>
            <a:r>
              <a:rPr lang="en-GB" sz="1800" dirty="0" smtClean="0"/>
              <a:t>in order </a:t>
            </a:r>
            <a:r>
              <a:rPr lang="en-GB" sz="1800" dirty="0"/>
              <a:t>to be authorised and to remain so.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778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In-house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Zero based budgeting (ZBB)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- Do we need this overhead?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- If we need it, what is the most cost effective way to provide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it?</a:t>
            </a:r>
          </a:p>
          <a:p>
            <a:endParaRPr lang="en-GB" sz="2400" dirty="0"/>
          </a:p>
          <a:p>
            <a:r>
              <a:rPr lang="en-GB" sz="2400" dirty="0" smtClean="0"/>
              <a:t>Carry out a cost / benefit analysis  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Outsourcing </a:t>
            </a:r>
            <a:r>
              <a:rPr lang="en-GB" sz="2400" b="1" dirty="0"/>
              <a:t>Vs in-house?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658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“Collaboration”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i="1" dirty="0" smtClean="0"/>
              <a:t>association </a:t>
            </a:r>
          </a:p>
          <a:p>
            <a:pPr marL="0" indent="0">
              <a:buNone/>
            </a:pPr>
            <a:r>
              <a:rPr lang="en-GB" sz="2400" i="1" dirty="0" smtClean="0"/>
              <a:t>cooperation </a:t>
            </a:r>
          </a:p>
          <a:p>
            <a:pPr marL="0" indent="0">
              <a:buNone/>
            </a:pPr>
            <a:r>
              <a:rPr lang="en-GB" sz="2400" i="1" dirty="0" smtClean="0"/>
              <a:t>working together</a:t>
            </a:r>
          </a:p>
          <a:p>
            <a:pPr marL="0" indent="0">
              <a:buNone/>
            </a:pPr>
            <a:r>
              <a:rPr lang="en-GB" sz="2400" i="1" dirty="0" smtClean="0"/>
              <a:t>coming together for mutual benefit</a:t>
            </a: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2400" dirty="0" smtClean="0"/>
              <a:t>How many of you are ‘collaborating</a:t>
            </a:r>
            <a:r>
              <a:rPr lang="en-GB" sz="2400" smtClean="0"/>
              <a:t>’ with </a:t>
            </a:r>
            <a:r>
              <a:rPr lang="en-GB" sz="2400" dirty="0" smtClean="0"/>
              <a:t>other sole practitioners?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7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Collaborative strategies </a:t>
            </a:r>
            <a:br>
              <a:rPr lang="en-GB" sz="2800" b="1" dirty="0" smtClean="0"/>
            </a:br>
            <a:r>
              <a:rPr lang="en-GB" sz="2800" b="1" dirty="0" smtClean="0"/>
              <a:t>1. Networks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 smtClean="0"/>
              <a:t>Who is a member of a ‘network’?</a:t>
            </a:r>
          </a:p>
          <a:p>
            <a:endParaRPr lang="en-GB" sz="2600" dirty="0" smtClean="0"/>
          </a:p>
          <a:p>
            <a:r>
              <a:rPr lang="en-GB" sz="2600" dirty="0" smtClean="0"/>
              <a:t>The term includes franchises, alliances, groupings which can be as tight or as loose as required – examples?</a:t>
            </a:r>
          </a:p>
          <a:p>
            <a:endParaRPr lang="en-GB" sz="2600" dirty="0" smtClean="0"/>
          </a:p>
          <a:p>
            <a:r>
              <a:rPr lang="en-GB" sz="2600" dirty="0" smtClean="0"/>
              <a:t>At the heart of a good network is the ability to provide its members </a:t>
            </a:r>
            <a:r>
              <a:rPr lang="en-GB" sz="2600" b="1" dirty="0" smtClean="0"/>
              <a:t>access to resources </a:t>
            </a:r>
            <a:r>
              <a:rPr lang="en-GB" sz="2600" dirty="0" smtClean="0"/>
              <a:t>which no individual member can provide on its own – examples?</a:t>
            </a:r>
          </a:p>
          <a:p>
            <a:endParaRPr lang="en-GB" sz="2600" dirty="0"/>
          </a:p>
          <a:p>
            <a:r>
              <a:rPr lang="en-GB" sz="2600" dirty="0" smtClean="0"/>
              <a:t>Membership of a network is merely a means to an end – to enable its members to gain a competitive edge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05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Networks – some issues to consider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Objectives in joining? </a:t>
            </a:r>
          </a:p>
          <a:p>
            <a:r>
              <a:rPr lang="en-GB" sz="2400" dirty="0" smtClean="0"/>
              <a:t>What benefits will you get </a:t>
            </a:r>
            <a:r>
              <a:rPr lang="en-GB" sz="2400" dirty="0"/>
              <a:t>out of it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What will it cost?</a:t>
            </a:r>
          </a:p>
          <a:p>
            <a:r>
              <a:rPr lang="en-GB" sz="2400" dirty="0"/>
              <a:t>Ultimate destination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How tight or loose?</a:t>
            </a:r>
          </a:p>
          <a:p>
            <a:r>
              <a:rPr lang="en-GB" sz="2400" dirty="0" smtClean="0"/>
              <a:t>Compatible ambitions with other members?</a:t>
            </a:r>
          </a:p>
          <a:p>
            <a:r>
              <a:rPr lang="en-GB" sz="2400" dirty="0" smtClean="0"/>
              <a:t>Are priorities the same?</a:t>
            </a:r>
          </a:p>
          <a:p>
            <a:r>
              <a:rPr lang="en-GB" sz="2400" dirty="0" smtClean="0"/>
              <a:t>Will there be client added value?</a:t>
            </a:r>
          </a:p>
          <a:p>
            <a:r>
              <a:rPr lang="en-GB" sz="2400" dirty="0" smtClean="0"/>
              <a:t>Branding?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817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sz="2400" dirty="0" smtClean="0">
              <a:hlinkClick r:id="rId2"/>
            </a:endParaRPr>
          </a:p>
          <a:p>
            <a:r>
              <a:rPr lang="en-GB" sz="2400" dirty="0" smtClean="0">
                <a:hlinkClick r:id="rId2"/>
              </a:rPr>
              <a:t>www.keystonelaw.co.uk</a:t>
            </a:r>
            <a:r>
              <a:rPr lang="en-GB" sz="2800" dirty="0" smtClean="0"/>
              <a:t> </a:t>
            </a:r>
          </a:p>
          <a:p>
            <a:endParaRPr lang="en-GB" sz="2800" dirty="0" smtClean="0"/>
          </a:p>
          <a:p>
            <a:r>
              <a:rPr lang="en-GB" sz="2800" dirty="0" smtClean="0"/>
              <a:t>Frequently </a:t>
            </a:r>
            <a:r>
              <a:rPr lang="en-GB" sz="2800" dirty="0"/>
              <a:t>Asked Questions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What is Keystone Law?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In what way is Keystone innovative?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How does this improve the service provided by Keystone?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What is the pedigree of a Keystone lawyer?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Who are Keystone’s clients?</a:t>
            </a:r>
            <a:endParaRPr lang="en-GB" dirty="0"/>
          </a:p>
          <a:p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" name="Picture 2" descr="C:\Users\Peter\Documents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338437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Collaborative strategies</a:t>
            </a:r>
            <a:br>
              <a:rPr lang="en-GB" sz="2800" b="1" dirty="0"/>
            </a:br>
            <a:r>
              <a:rPr lang="en-GB" sz="2800" b="1" dirty="0"/>
              <a:t>2. Virtual firms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947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Collaborative </a:t>
            </a:r>
            <a:r>
              <a:rPr lang="en-GB" sz="2800" b="1" dirty="0" smtClean="0"/>
              <a:t>strategies</a:t>
            </a:r>
            <a:br>
              <a:rPr lang="en-GB" sz="2800" b="1" dirty="0" smtClean="0"/>
            </a:br>
            <a:r>
              <a:rPr lang="en-GB" sz="2800" b="1" dirty="0" smtClean="0"/>
              <a:t>3. Cost sharing / pooling resources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Who does this?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Examples?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- premises costs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- bulk buying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- office infrastructure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- people and services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- IT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- knowledge</a:t>
            </a:r>
            <a:r>
              <a:rPr lang="en-GB" sz="2400" dirty="0" smtClean="0"/>
              <a:t> 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- others?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0233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PETER SCOTT CONSULTING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Verdana" pitchFamily="34" charset="0"/>
              </a:rPr>
              <a:t>Challenges facing law firms today</a:t>
            </a:r>
            <a:endParaRPr lang="en-US" sz="2400" b="1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800"/>
            <a:ext cx="7772400" cy="45465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The economy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Client needs are changing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Greater regulation and compliance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New competitors with deep pockets 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PI insurers’ attitudes 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Technology</a:t>
            </a: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alibri" panose="020F0502020204030204" pitchFamily="34" charset="0"/>
              </a:rPr>
              <a:t>Succession </a:t>
            </a:r>
            <a:r>
              <a:rPr lang="en-GB" altLang="en-US" sz="2400" dirty="0">
                <a:latin typeface="Calibri" panose="020F0502020204030204" pitchFamily="34" charset="0"/>
              </a:rPr>
              <a:t>issues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Others?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A need to become more competitive</a:t>
            </a:r>
          </a:p>
          <a:p>
            <a:pPr>
              <a:lnSpc>
                <a:spcPct val="80000"/>
              </a:lnSpc>
            </a:pPr>
            <a:endParaRPr lang="en-GB" sz="2400" dirty="0" smtClean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2400" b="1" dirty="0" smtClean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sz="2000" b="1" dirty="0" smtClean="0">
                <a:latin typeface="Verdana" pitchFamily="34" charset="0"/>
              </a:rPr>
              <a:t>How are you managing these?</a:t>
            </a:r>
            <a:endParaRPr lang="en-GB" sz="2000" b="1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en-GB" sz="2400" dirty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Why clients choose one law firm over another -  </a:t>
            </a:r>
            <a:b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most important factors (recent law firm example)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294" name="Straight Connector 7"/>
          <p:cNvCxnSpPr>
            <a:cxnSpLocks noChangeShapeType="1"/>
          </p:cNvCxnSpPr>
          <p:nvPr/>
        </p:nvCxnSpPr>
        <p:spPr bwMode="auto">
          <a:xfrm>
            <a:off x="684213" y="2852738"/>
            <a:ext cx="79914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5" name="Straight Connector 8"/>
          <p:cNvCxnSpPr>
            <a:cxnSpLocks noChangeShapeType="1"/>
          </p:cNvCxnSpPr>
          <p:nvPr/>
        </p:nvCxnSpPr>
        <p:spPr bwMode="auto">
          <a:xfrm>
            <a:off x="684213" y="4581525"/>
            <a:ext cx="79914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" name="Rounded Rectangle 7"/>
          <p:cNvSpPr/>
          <p:nvPr/>
        </p:nvSpPr>
        <p:spPr>
          <a:xfrm>
            <a:off x="1042988" y="2205038"/>
            <a:ext cx="2081212" cy="6477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5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PETER SCOTT CONSULTING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>
                <a:latin typeface="Calibri" panose="020F0502020204030204" pitchFamily="34" charset="0"/>
              </a:rPr>
              <a:t>In a fast changing world </a:t>
            </a:r>
            <a:r>
              <a:rPr lang="en-GB" sz="2400" b="1" dirty="0" smtClean="0">
                <a:latin typeface="Calibri" panose="020F0502020204030204" pitchFamily="34" charset="0"/>
              </a:rPr>
              <a:t>all law </a:t>
            </a:r>
            <a:r>
              <a:rPr lang="en-GB" sz="2400" b="1" dirty="0">
                <a:latin typeface="Calibri" panose="020F0502020204030204" pitchFamily="34" charset="0"/>
              </a:rPr>
              <a:t>firms need to constantly </a:t>
            </a:r>
            <a:r>
              <a:rPr lang="en-GB" sz="2400" b="1" dirty="0" smtClean="0">
                <a:latin typeface="Calibri" panose="020F0502020204030204" pitchFamily="34" charset="0"/>
              </a:rPr>
              <a:t>adapt to meet the challenges they face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800"/>
            <a:ext cx="7772400" cy="45465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GB" sz="2000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The economy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Client needs are </a:t>
            </a:r>
            <a:r>
              <a:rPr lang="en-GB" altLang="en-US" sz="2400" dirty="0" smtClean="0">
                <a:latin typeface="Calibri" panose="020F0502020204030204" pitchFamily="34" charset="0"/>
              </a:rPr>
              <a:t>changing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Greater regulation and </a:t>
            </a:r>
            <a:r>
              <a:rPr lang="en-GB" altLang="en-US" sz="2400" dirty="0" smtClean="0">
                <a:latin typeface="Calibri" panose="020F0502020204030204" pitchFamily="34" charset="0"/>
              </a:rPr>
              <a:t>compliance</a:t>
            </a: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alibri" panose="020F0502020204030204" pitchFamily="34" charset="0"/>
              </a:rPr>
              <a:t>New </a:t>
            </a:r>
            <a:r>
              <a:rPr lang="en-GB" altLang="en-US" sz="2400" dirty="0">
                <a:latin typeface="Calibri" panose="020F0502020204030204" pitchFamily="34" charset="0"/>
              </a:rPr>
              <a:t>competitors with deep pockets 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PI insurers’ attitudes </a:t>
            </a: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alibri" panose="020F0502020204030204" pitchFamily="34" charset="0"/>
              </a:rPr>
              <a:t>Technology</a:t>
            </a: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alibri" panose="020F0502020204030204" pitchFamily="34" charset="0"/>
              </a:rPr>
              <a:t>Succession issues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Others</a:t>
            </a:r>
            <a:r>
              <a:rPr lang="en-GB" altLang="en-US" sz="2400" dirty="0" smtClean="0">
                <a:latin typeface="Calibri" panose="020F0502020204030204" pitchFamily="34" charset="0"/>
              </a:rPr>
              <a:t>?</a:t>
            </a: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A need to become more competitive</a:t>
            </a:r>
          </a:p>
          <a:p>
            <a:pPr>
              <a:lnSpc>
                <a:spcPct val="80000"/>
              </a:lnSpc>
            </a:pPr>
            <a:endParaRPr lang="en-GB" sz="2400" dirty="0" smtClean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2400" b="1" dirty="0" smtClean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2400" dirty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800" b="1" dirty="0" smtClean="0"/>
              <a:t>Are there </a:t>
            </a:r>
            <a:r>
              <a:rPr lang="en-GB" sz="2800" b="1" i="1" dirty="0" smtClean="0"/>
              <a:t>alternatives</a:t>
            </a:r>
            <a:r>
              <a:rPr lang="en-GB" sz="2800" b="1" dirty="0" smtClean="0"/>
              <a:t> if </a:t>
            </a:r>
            <a:r>
              <a:rPr lang="en-GB" sz="2800" b="1" dirty="0" smtClean="0"/>
              <a:t>you conclude that you are unable to adequately resource your business on your own? 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 smtClean="0"/>
              <a:t>Consolidation </a:t>
            </a:r>
            <a:r>
              <a:rPr lang="en-GB" sz="2000" dirty="0"/>
              <a:t>between firms in a fragmented profession can help </a:t>
            </a:r>
            <a:r>
              <a:rPr lang="en-GB" sz="2000" dirty="0" smtClean="0"/>
              <a:t>build resource and </a:t>
            </a:r>
            <a:r>
              <a:rPr lang="en-GB" sz="2000" dirty="0"/>
              <a:t>competitive </a:t>
            </a:r>
            <a:r>
              <a:rPr lang="en-GB" sz="2000" dirty="0" smtClean="0"/>
              <a:t>advantage</a:t>
            </a:r>
          </a:p>
          <a:p>
            <a:endParaRPr lang="en-GB" sz="2000" dirty="0" smtClean="0"/>
          </a:p>
          <a:p>
            <a:r>
              <a:rPr lang="en-GB" sz="2000" dirty="0"/>
              <a:t>consolidation is not a strategy – it is a means to an end – to gain competitive </a:t>
            </a:r>
            <a:r>
              <a:rPr lang="en-GB" sz="2000" dirty="0" smtClean="0"/>
              <a:t>advantage</a:t>
            </a:r>
          </a:p>
          <a:p>
            <a:pPr marL="0" indent="0">
              <a:buNone/>
            </a:pPr>
            <a:endParaRPr lang="en-GB" sz="2000" dirty="0"/>
          </a:p>
          <a:p>
            <a:pPr>
              <a:buFont typeface="Wingdings" pitchFamily="2" charset="2"/>
              <a:buNone/>
            </a:pPr>
            <a:r>
              <a:rPr lang="en-GB" sz="2000" b="1" dirty="0"/>
              <a:t>NB</a:t>
            </a:r>
            <a:r>
              <a:rPr lang="en-GB" sz="2000" dirty="0"/>
              <a:t> – consolidation is not a panacea </a:t>
            </a:r>
          </a:p>
          <a:p>
            <a:pPr>
              <a:buFontTx/>
              <a:buNone/>
            </a:pPr>
            <a:r>
              <a:rPr lang="en-GB" sz="2000" dirty="0"/>
              <a:t>- often just a better platform on which to build a more </a:t>
            </a:r>
          </a:p>
          <a:p>
            <a:pPr>
              <a:buFontTx/>
              <a:buNone/>
            </a:pPr>
            <a:r>
              <a:rPr lang="en-GB" sz="2000" dirty="0"/>
              <a:t>  competitive law firm</a:t>
            </a:r>
          </a:p>
          <a:p>
            <a:pPr>
              <a:buFontTx/>
              <a:buNone/>
            </a:pPr>
            <a:r>
              <a:rPr lang="en-GB" sz="2000" dirty="0"/>
              <a:t>- not about size for the sake of size</a:t>
            </a:r>
          </a:p>
          <a:p>
            <a:endParaRPr lang="en-GB" sz="2400" dirty="0" smtClean="0"/>
          </a:p>
          <a:p>
            <a:endParaRPr lang="en-GB" sz="2400" dirty="0"/>
          </a:p>
          <a:p>
            <a:pPr>
              <a:buFont typeface="Wingdings" pitchFamily="2" charset="2"/>
              <a:buNone/>
            </a:pPr>
            <a:endParaRPr lang="en-GB" sz="2800" i="1" dirty="0">
              <a:latin typeface="Verdana" pitchFamily="34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74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PETER SCOTT CONSULTING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196752"/>
            <a:ext cx="7402016" cy="492941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 dirty="0">
                <a:latin typeface="Arial" pitchFamily="34" charset="0"/>
              </a:rPr>
              <a:t>However size is important in that the scale of a firm </a:t>
            </a:r>
            <a:endParaRPr lang="en-GB" sz="2400" dirty="0" smtClean="0"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dirty="0" smtClean="0">
                <a:latin typeface="Arial" pitchFamily="34" charset="0"/>
              </a:rPr>
              <a:t>may </a:t>
            </a:r>
            <a:r>
              <a:rPr lang="en-GB" sz="2400" dirty="0">
                <a:latin typeface="Arial" pitchFamily="34" charset="0"/>
              </a:rPr>
              <a:t>help a </a:t>
            </a:r>
            <a:r>
              <a:rPr lang="en-GB" sz="2400" dirty="0" smtClean="0">
                <a:latin typeface="Arial" pitchFamily="34" charset="0"/>
              </a:rPr>
              <a:t>firm </a:t>
            </a:r>
            <a:r>
              <a:rPr lang="en-GB" sz="2400" dirty="0">
                <a:latin typeface="Arial" pitchFamily="34" charset="0"/>
              </a:rPr>
              <a:t>to </a:t>
            </a:r>
            <a:r>
              <a:rPr lang="en-GB" sz="2400" dirty="0" smtClean="0">
                <a:latin typeface="Arial" pitchFamily="34" charset="0"/>
              </a:rPr>
              <a:t>develop and to provide the </a:t>
            </a:r>
          </a:p>
          <a:p>
            <a:pPr>
              <a:buFont typeface="Wingdings" pitchFamily="2" charset="2"/>
              <a:buNone/>
            </a:pPr>
            <a:r>
              <a:rPr lang="en-GB" sz="2400" dirty="0" smtClean="0">
                <a:latin typeface="Arial" pitchFamily="34" charset="0"/>
              </a:rPr>
              <a:t>resources needed </a:t>
            </a:r>
            <a:r>
              <a:rPr lang="en-GB" sz="2400" dirty="0">
                <a:latin typeface="Arial" pitchFamily="34" charset="0"/>
              </a:rPr>
              <a:t>at an </a:t>
            </a:r>
            <a:r>
              <a:rPr lang="en-GB" sz="2400" dirty="0" smtClean="0">
                <a:latin typeface="Arial" pitchFamily="34" charset="0"/>
              </a:rPr>
              <a:t>acceptable economic </a:t>
            </a:r>
            <a:r>
              <a:rPr lang="en-GB" sz="2400" dirty="0">
                <a:latin typeface="Arial" pitchFamily="34" charset="0"/>
              </a:rPr>
              <a:t>cost to </a:t>
            </a:r>
            <a:endParaRPr lang="en-GB" sz="2400" dirty="0" smtClean="0"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dirty="0" smtClean="0">
                <a:latin typeface="Arial" pitchFamily="34" charset="0"/>
              </a:rPr>
              <a:t>each constituent firm which </a:t>
            </a:r>
            <a:r>
              <a:rPr lang="en-GB" sz="2400" dirty="0">
                <a:latin typeface="Arial" pitchFamily="34" charset="0"/>
              </a:rPr>
              <a:t>the </a:t>
            </a:r>
            <a:r>
              <a:rPr lang="en-GB" sz="2400" dirty="0" smtClean="0">
                <a:latin typeface="Arial" pitchFamily="34" charset="0"/>
              </a:rPr>
              <a:t>individual </a:t>
            </a:r>
            <a:r>
              <a:rPr lang="en-GB" sz="2400" dirty="0">
                <a:latin typeface="Arial" pitchFamily="34" charset="0"/>
              </a:rPr>
              <a:t>firms could </a:t>
            </a:r>
            <a:endParaRPr lang="en-GB" sz="2400" dirty="0" smtClean="0"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dirty="0" smtClean="0">
                <a:latin typeface="Arial" pitchFamily="34" charset="0"/>
              </a:rPr>
              <a:t>not </a:t>
            </a:r>
            <a:r>
              <a:rPr lang="en-GB" sz="2400" dirty="0">
                <a:latin typeface="Arial" pitchFamily="34" charset="0"/>
              </a:rPr>
              <a:t>on </a:t>
            </a:r>
            <a:r>
              <a:rPr lang="en-GB" sz="2400" dirty="0" smtClean="0">
                <a:latin typeface="Arial" pitchFamily="34" charset="0"/>
              </a:rPr>
              <a:t>their </a:t>
            </a:r>
            <a:r>
              <a:rPr lang="en-GB" sz="2400" dirty="0">
                <a:latin typeface="Arial" pitchFamily="34" charset="0"/>
              </a:rPr>
              <a:t>own </a:t>
            </a:r>
            <a:r>
              <a:rPr lang="en-GB" sz="2400" dirty="0" smtClean="0">
                <a:latin typeface="Arial" pitchFamily="34" charset="0"/>
              </a:rPr>
              <a:t>provide.</a:t>
            </a:r>
            <a:r>
              <a:rPr lang="en-GB" sz="2400" dirty="0" smtClean="0"/>
              <a:t> </a:t>
            </a:r>
            <a:endParaRPr lang="en-GB" sz="2400" dirty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Examples?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PETER SCOTT CONSULTING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Consolidation might help </a:t>
            </a:r>
            <a:r>
              <a:rPr lang="en-US" sz="2400" b="1" dirty="0" smtClean="0"/>
              <a:t>you </a:t>
            </a:r>
            <a:r>
              <a:rPr lang="en-US" sz="2400" b="1" dirty="0" smtClean="0"/>
              <a:t>to </a:t>
            </a:r>
            <a:endParaRPr lang="en-US" sz="2400" b="1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+mj-lt"/>
              </a:rPr>
              <a:t>Attract </a:t>
            </a:r>
            <a:r>
              <a:rPr lang="en-GB" sz="2400" dirty="0" smtClean="0">
                <a:latin typeface="+mj-lt"/>
              </a:rPr>
              <a:t>and </a:t>
            </a:r>
            <a:r>
              <a:rPr lang="en-GB" sz="2400" dirty="0">
                <a:latin typeface="+mj-lt"/>
              </a:rPr>
              <a:t>retain </a:t>
            </a:r>
            <a:r>
              <a:rPr lang="en-GB" sz="2400" dirty="0" smtClean="0">
                <a:latin typeface="+mj-lt"/>
              </a:rPr>
              <a:t>better talent to fill skills gaps</a:t>
            </a:r>
          </a:p>
          <a:p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Better service </a:t>
            </a:r>
            <a:r>
              <a:rPr lang="en-GB" sz="2400" dirty="0" smtClean="0">
                <a:latin typeface="+mj-lt"/>
              </a:rPr>
              <a:t>(and retain) clients </a:t>
            </a:r>
            <a:r>
              <a:rPr lang="en-GB" sz="2400" dirty="0" smtClean="0">
                <a:latin typeface="+mj-lt"/>
              </a:rPr>
              <a:t>by providing greater depth and breadth of expertise and service delivery</a:t>
            </a:r>
          </a:p>
          <a:p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Build </a:t>
            </a:r>
            <a:r>
              <a:rPr lang="en-GB" sz="2400" dirty="0" smtClean="0">
                <a:latin typeface="+mj-lt"/>
              </a:rPr>
              <a:t>your </a:t>
            </a:r>
            <a:r>
              <a:rPr lang="en-GB" sz="2400" dirty="0" smtClean="0">
                <a:latin typeface="+mj-lt"/>
              </a:rPr>
              <a:t>management and infrastructure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96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PETER SCOTT CONSULTING</a:t>
            </a:r>
          </a:p>
        </p:txBody>
      </p:sp>
      <p:pic>
        <p:nvPicPr>
          <p:cNvPr id="259074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295400"/>
            <a:ext cx="7615237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9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3568" y="214313"/>
            <a:ext cx="8260407" cy="982662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/>
              <a:t>Is </a:t>
            </a:r>
            <a:r>
              <a:rPr lang="en-GB" sz="3600" dirty="0" smtClean="0"/>
              <a:t>consolidation </a:t>
            </a:r>
            <a:r>
              <a:rPr lang="en-GB" sz="3600" dirty="0" smtClean="0"/>
              <a:t>a vision of the future for some?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2064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PETER SCOTT CONSULTING</a:t>
            </a: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/>
              <a:t>How are you now </a:t>
            </a:r>
            <a:r>
              <a:rPr lang="en-US" sz="2800" b="1" dirty="0" smtClean="0"/>
              <a:t>p</a:t>
            </a:r>
            <a:r>
              <a:rPr lang="en-GB" sz="2800" b="1" dirty="0" err="1" smtClean="0"/>
              <a:t>lanning</a:t>
            </a:r>
            <a:r>
              <a:rPr lang="en-GB" sz="2800" b="1" dirty="0" smtClean="0"/>
              <a:t> </a:t>
            </a:r>
            <a:r>
              <a:rPr lang="en-GB" sz="2800" b="1" dirty="0"/>
              <a:t>to </a:t>
            </a:r>
            <a:r>
              <a:rPr lang="en-US" sz="2800" b="1" dirty="0" smtClean="0"/>
              <a:t>….</a:t>
            </a:r>
            <a:endParaRPr lang="en-US" sz="2800" b="1" dirty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</a:rPr>
              <a:t>provide the critical resources your practice now needs?</a:t>
            </a:r>
          </a:p>
          <a:p>
            <a:pPr>
              <a:buFont typeface="Wingdings" pitchFamily="2" charset="2"/>
              <a:buNone/>
            </a:pPr>
            <a:endParaRPr lang="en-GB" sz="2400" dirty="0">
              <a:latin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</a:rPr>
              <a:t>to compete </a:t>
            </a:r>
            <a:r>
              <a:rPr lang="en-GB" sz="2400" dirty="0">
                <a:latin typeface="Arial" pitchFamily="34" charset="0"/>
              </a:rPr>
              <a:t>with larger, more developed  </a:t>
            </a:r>
          </a:p>
          <a:p>
            <a:pPr>
              <a:buFont typeface="Wingdings" pitchFamily="2" charset="2"/>
              <a:buNone/>
            </a:pPr>
            <a:r>
              <a:rPr lang="en-GB" sz="2400" dirty="0" smtClean="0">
                <a:latin typeface="Arial" pitchFamily="34" charset="0"/>
              </a:rPr>
              <a:t>    </a:t>
            </a:r>
            <a:r>
              <a:rPr lang="en-GB" sz="2400" dirty="0" smtClean="0">
                <a:latin typeface="Arial" pitchFamily="34" charset="0"/>
              </a:rPr>
              <a:t>firms? </a:t>
            </a:r>
          </a:p>
          <a:p>
            <a:pPr>
              <a:buFont typeface="Wingdings" pitchFamily="2" charset="2"/>
              <a:buNone/>
            </a:pPr>
            <a:endParaRPr lang="en-GB" sz="2400" dirty="0"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b="1" dirty="0" smtClean="0">
                <a:latin typeface="Arial" pitchFamily="34" charset="0"/>
              </a:rPr>
              <a:t>To survive and prosper</a:t>
            </a:r>
            <a:endParaRPr lang="en-US" sz="24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43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>
                <a:latin typeface="Arial" pitchFamily="34" charset="0"/>
              </a:rPr>
              <a:t>Any questions?</a:t>
            </a:r>
            <a:endParaRPr lang="en-US" sz="5400" dirty="0">
              <a:latin typeface="Arial" pitchFamily="34" charset="0"/>
            </a:endParaRP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PETER SCOTT CONSULTING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b="1" dirty="0"/>
              <a:t>The need to be more competitive</a:t>
            </a:r>
            <a:endParaRPr lang="en-US" sz="3200" b="1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GB" sz="1800" dirty="0"/>
              <a:t>“Competition is a process by which </a:t>
            </a:r>
            <a:r>
              <a:rPr lang="en-GB" sz="1800" dirty="0" smtClean="0"/>
              <a:t>…</a:t>
            </a:r>
          </a:p>
          <a:p>
            <a:pPr>
              <a:buFont typeface="Wingdings" pitchFamily="2" charset="2"/>
              <a:buNone/>
            </a:pPr>
            <a:endParaRPr lang="en-GB" sz="1800" dirty="0"/>
          </a:p>
          <a:p>
            <a:r>
              <a:rPr lang="en-GB" sz="1800" dirty="0"/>
              <a:t>services that people are not prepared to </a:t>
            </a:r>
          </a:p>
          <a:p>
            <a:pPr>
              <a:buFont typeface="Wingdings" pitchFamily="2" charset="2"/>
              <a:buNone/>
            </a:pPr>
            <a:r>
              <a:rPr lang="en-GB" sz="1800" dirty="0" smtClean="0"/>
              <a:t>       pay for; </a:t>
            </a:r>
          </a:p>
          <a:p>
            <a:r>
              <a:rPr lang="en-GB" sz="1800" dirty="0" smtClean="0"/>
              <a:t>high </a:t>
            </a:r>
            <a:r>
              <a:rPr lang="en-GB" sz="1800" dirty="0"/>
              <a:t>cost methods of </a:t>
            </a:r>
            <a:r>
              <a:rPr lang="en-GB" sz="1800" dirty="0" smtClean="0"/>
              <a:t>production; and</a:t>
            </a:r>
          </a:p>
          <a:p>
            <a:r>
              <a:rPr lang="en-GB" sz="1800" dirty="0" smtClean="0"/>
              <a:t>inefficient organisations </a:t>
            </a:r>
            <a:r>
              <a:rPr lang="en-GB" sz="1800" dirty="0"/>
              <a:t>are weeded </a:t>
            </a:r>
            <a:r>
              <a:rPr lang="en-GB" sz="1800" dirty="0" smtClean="0"/>
              <a:t>out; and</a:t>
            </a:r>
          </a:p>
          <a:p>
            <a:endParaRPr lang="en-GB" sz="1800" dirty="0"/>
          </a:p>
          <a:p>
            <a:r>
              <a:rPr lang="en-GB" sz="1800" dirty="0" smtClean="0"/>
              <a:t>opportunity </a:t>
            </a:r>
            <a:r>
              <a:rPr lang="en-GB" sz="1800" dirty="0"/>
              <a:t>is given for </a:t>
            </a:r>
            <a:r>
              <a:rPr lang="en-GB" sz="1800" dirty="0" smtClean="0"/>
              <a:t>new…services </a:t>
            </a:r>
            <a:r>
              <a:rPr lang="en-GB" sz="1800" dirty="0"/>
              <a:t>methods and organisations to be tried”</a:t>
            </a:r>
            <a:r>
              <a:rPr lang="en-GB" sz="1600" dirty="0"/>
              <a:t> </a:t>
            </a:r>
            <a:r>
              <a:rPr lang="en-GB" sz="2000" dirty="0"/>
              <a:t>*</a:t>
            </a:r>
          </a:p>
          <a:p>
            <a:pPr>
              <a:buFont typeface="Wingdings" pitchFamily="2" charset="2"/>
              <a:buNone/>
            </a:pPr>
            <a:endParaRPr lang="en-GB" sz="2000" dirty="0"/>
          </a:p>
          <a:p>
            <a:pPr>
              <a:buFont typeface="Wingdings" pitchFamily="2" charset="2"/>
              <a:buNone/>
            </a:pPr>
            <a:r>
              <a:rPr lang="en-GB" sz="2000" b="1" dirty="0" smtClean="0"/>
              <a:t>Is this a process which applies to sole practitioners (and other law firms) today</a:t>
            </a:r>
            <a:r>
              <a:rPr lang="en-GB" sz="2000" b="1" dirty="0"/>
              <a:t>?</a:t>
            </a:r>
            <a:endParaRPr lang="en-US" sz="2000" b="1" dirty="0"/>
          </a:p>
          <a:p>
            <a:pPr>
              <a:buFont typeface="Wingdings" pitchFamily="2" charset="2"/>
              <a:buNone/>
            </a:pPr>
            <a:endParaRPr lang="en-GB" sz="2000" b="1" dirty="0"/>
          </a:p>
          <a:p>
            <a:pPr>
              <a:buFont typeface="Wingdings" pitchFamily="2" charset="2"/>
              <a:buNone/>
            </a:pPr>
            <a:endParaRPr lang="en-GB" sz="2000" dirty="0"/>
          </a:p>
          <a:p>
            <a:pPr>
              <a:buFont typeface="Wingdings" pitchFamily="2" charset="2"/>
              <a:buNone/>
            </a:pPr>
            <a:endParaRPr lang="en-GB" sz="2000" dirty="0"/>
          </a:p>
          <a:p>
            <a:pPr>
              <a:buFont typeface="Wingdings" pitchFamily="2" charset="2"/>
              <a:buNone/>
            </a:pPr>
            <a:r>
              <a:rPr lang="en-GB" sz="2000" dirty="0"/>
              <a:t>*</a:t>
            </a:r>
            <a:r>
              <a:rPr lang="en-GB" sz="1600" i="1" dirty="0"/>
              <a:t>Everyman’s Dictionary of Economics</a:t>
            </a:r>
          </a:p>
          <a:p>
            <a:pPr>
              <a:buFont typeface="Wingdings" pitchFamily="2" charset="2"/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1327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If you can do that then you can gain a </a:t>
            </a:r>
            <a:r>
              <a:rPr lang="en-GB" sz="2700" b="1" dirty="0" smtClean="0"/>
              <a:t>competitive advantage </a:t>
            </a:r>
            <a:r>
              <a:rPr lang="en-GB" sz="2700" dirty="0" smtClean="0"/>
              <a:t>over your rivals 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GB" sz="2800" dirty="0"/>
              <a:t/>
            </a:r>
            <a:br>
              <a:rPr lang="en-GB" sz="2800" dirty="0"/>
            </a:b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It is what places you ahead of </a:t>
            </a:r>
            <a:r>
              <a:rPr lang="en-GB" sz="2000" dirty="0" smtClean="0"/>
              <a:t>your competitors, allowing </a:t>
            </a:r>
            <a:r>
              <a:rPr lang="en-GB" sz="2000" dirty="0"/>
              <a:t>you to generate greater sales and profits and </a:t>
            </a:r>
            <a:r>
              <a:rPr lang="en-GB" sz="2000" dirty="0" smtClean="0"/>
              <a:t>retain </a:t>
            </a:r>
            <a:r>
              <a:rPr lang="en-GB" sz="2000" dirty="0"/>
              <a:t>more </a:t>
            </a:r>
            <a:r>
              <a:rPr lang="en-GB" sz="2000" dirty="0" smtClean="0"/>
              <a:t>clients </a:t>
            </a:r>
            <a:r>
              <a:rPr lang="en-GB" sz="2000" dirty="0"/>
              <a:t>than your competitors</a:t>
            </a:r>
            <a:r>
              <a:rPr lang="en-GB" sz="2000" dirty="0" smtClean="0"/>
              <a:t>.</a:t>
            </a:r>
            <a:endParaRPr lang="en-GB" sz="2000" b="1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But </a:t>
            </a:r>
            <a:r>
              <a:rPr lang="en-GB" sz="2000" dirty="0" smtClean="0"/>
              <a:t>it means you have to do things differently and keep </a:t>
            </a:r>
            <a:r>
              <a:rPr lang="en-GB" sz="2000" b="1" dirty="0" smtClean="0"/>
              <a:t>innovating</a:t>
            </a:r>
            <a:r>
              <a:rPr lang="en-GB" sz="2000" dirty="0" smtClean="0"/>
              <a:t> to stay ahead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i="1" dirty="0"/>
              <a:t>“Worryingly, with almost a third of law firms outside the top ten recording disappointing net profit margins, our view is that unless these firms can radically restructure their business, their short to medium – term survival must be in doubt”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PWC </a:t>
            </a:r>
            <a:r>
              <a:rPr lang="en-GB" sz="2000" dirty="0"/>
              <a:t>– 2013 Report on the UK legal market</a:t>
            </a:r>
            <a:endParaRPr lang="en-GB" sz="20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50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PETER SCOTT CONSULTING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Verdana" pitchFamily="34" charset="0"/>
              </a:rPr>
              <a:t>Challenges facing law firms today</a:t>
            </a:r>
            <a:endParaRPr lang="en-US" sz="2400" b="1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800"/>
            <a:ext cx="7772400" cy="45465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The economy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Client needs are changing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Greater regulation and compliance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New competitors with deep pockets 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PI insurers’ attitudes 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Technology</a:t>
            </a: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alibri" panose="020F0502020204030204" pitchFamily="34" charset="0"/>
              </a:rPr>
              <a:t>Succession </a:t>
            </a:r>
            <a:r>
              <a:rPr lang="en-GB" altLang="en-US" sz="2400" dirty="0">
                <a:latin typeface="Calibri" panose="020F0502020204030204" pitchFamily="34" charset="0"/>
              </a:rPr>
              <a:t>issues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Others?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alibri" panose="020F0502020204030204" pitchFamily="34" charset="0"/>
              </a:rPr>
              <a:t>A need to become more competitive</a:t>
            </a:r>
          </a:p>
          <a:p>
            <a:pPr>
              <a:lnSpc>
                <a:spcPct val="80000"/>
              </a:lnSpc>
            </a:pPr>
            <a:endParaRPr lang="en-GB" sz="2400" dirty="0" smtClean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2400" b="1" dirty="0" smtClean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sz="2400" b="1" dirty="0" smtClean="0">
                <a:latin typeface="Verdana" pitchFamily="34" charset="0"/>
              </a:rPr>
              <a:t>Greater need for resource</a:t>
            </a:r>
          </a:p>
          <a:p>
            <a:pPr>
              <a:lnSpc>
                <a:spcPct val="80000"/>
              </a:lnSpc>
            </a:pPr>
            <a:endParaRPr lang="en-GB" sz="2400" dirty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0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i="1" dirty="0" smtClean="0"/>
              <a:t>Resource(s)</a:t>
            </a:r>
            <a:endParaRPr lang="en-GB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‘Something to which one can turn for help or support or to achieve one’s purpose’ </a:t>
            </a:r>
          </a:p>
          <a:p>
            <a:endParaRPr lang="en-GB" sz="2400" i="1" dirty="0"/>
          </a:p>
          <a:p>
            <a:r>
              <a:rPr lang="en-GB" sz="2400" dirty="0" smtClean="0"/>
              <a:t>‘Available assets’ (e.g. </a:t>
            </a:r>
            <a:r>
              <a:rPr lang="en-GB" sz="2400" i="1" dirty="0" smtClean="0"/>
              <a:t>we pooled our resources)</a:t>
            </a:r>
          </a:p>
          <a:p>
            <a:endParaRPr lang="en-GB" sz="2400" i="1" dirty="0"/>
          </a:p>
          <a:p>
            <a:pPr marL="0" indent="0">
              <a:buNone/>
            </a:pPr>
            <a:r>
              <a:rPr lang="en-GB" sz="2800" b="1" i="1" dirty="0" smtClean="0"/>
              <a:t>Resourceful </a:t>
            </a:r>
          </a:p>
          <a:p>
            <a:pPr marL="0" indent="0">
              <a:buNone/>
            </a:pPr>
            <a:endParaRPr lang="en-GB" sz="2400" i="1" dirty="0"/>
          </a:p>
          <a:p>
            <a:r>
              <a:rPr lang="en-GB" sz="2400" dirty="0" smtClean="0"/>
              <a:t>‘Clever at finding ways of doing things’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What </a:t>
            </a:r>
            <a:r>
              <a:rPr lang="en-GB" sz="2400" b="1" dirty="0"/>
              <a:t>resources do you need as a law firm to be competitive?</a:t>
            </a:r>
          </a:p>
        </p:txBody>
      </p:sp>
    </p:spTree>
    <p:extLst>
      <p:ext uri="{BB962C8B-B14F-4D97-AF65-F5344CB8AC3E}">
        <p14:creationId xmlns:p14="http://schemas.microsoft.com/office/powerpoint/2010/main" val="295956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4888" cy="1143000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Why clients choose one law firm over another -  </a:t>
            </a:r>
            <a:b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most important factors (recent law firm example)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294" name="Straight Connector 7"/>
          <p:cNvCxnSpPr>
            <a:cxnSpLocks noChangeShapeType="1"/>
          </p:cNvCxnSpPr>
          <p:nvPr/>
        </p:nvCxnSpPr>
        <p:spPr bwMode="auto">
          <a:xfrm>
            <a:off x="684213" y="2852738"/>
            <a:ext cx="79914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5" name="Straight Connector 8"/>
          <p:cNvCxnSpPr>
            <a:cxnSpLocks noChangeShapeType="1"/>
          </p:cNvCxnSpPr>
          <p:nvPr/>
        </p:nvCxnSpPr>
        <p:spPr bwMode="auto">
          <a:xfrm>
            <a:off x="684213" y="4581525"/>
            <a:ext cx="799147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" name="Rounded Rectangle 7"/>
          <p:cNvSpPr/>
          <p:nvPr/>
        </p:nvSpPr>
        <p:spPr>
          <a:xfrm>
            <a:off x="1042988" y="2205038"/>
            <a:ext cx="2081212" cy="6477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8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PETER SCOTT CONSULTING</a:t>
            </a: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 smtClean="0">
                <a:latin typeface="Arial" pitchFamily="34" charset="0"/>
              </a:rPr>
              <a:t>Resources needed?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b="1" dirty="0" smtClean="0">
                <a:latin typeface="+mj-lt"/>
              </a:rPr>
              <a:t>People </a:t>
            </a:r>
            <a:r>
              <a:rPr lang="en-GB" sz="2000" dirty="0" smtClean="0">
                <a:latin typeface="+mj-lt"/>
              </a:rPr>
              <a:t>– to provide e</a:t>
            </a:r>
            <a:r>
              <a:rPr lang="en-GB" sz="2000" dirty="0" smtClean="0"/>
              <a:t>xpertise</a:t>
            </a:r>
            <a:endParaRPr lang="en-GB" sz="2000" dirty="0">
              <a:latin typeface="+mj-lt"/>
            </a:endParaRPr>
          </a:p>
          <a:p>
            <a:r>
              <a:rPr lang="en-GB" sz="2000" b="1" dirty="0" smtClean="0">
                <a:latin typeface="+mj-lt"/>
              </a:rPr>
              <a:t>Financial </a:t>
            </a:r>
            <a:r>
              <a:rPr lang="en-GB" sz="2000" dirty="0" smtClean="0">
                <a:latin typeface="+mj-lt"/>
              </a:rPr>
              <a:t>to provide for </a:t>
            </a:r>
            <a:r>
              <a:rPr lang="en-GB" sz="2000" dirty="0" smtClean="0">
                <a:latin typeface="+mj-lt"/>
              </a:rPr>
              <a:t>people and infrastructure </a:t>
            </a:r>
            <a:r>
              <a:rPr lang="en-GB" sz="2000" dirty="0">
                <a:latin typeface="+mj-lt"/>
              </a:rPr>
              <a:t>to underpin provision of high 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smtClean="0">
                <a:latin typeface="+mj-lt"/>
              </a:rPr>
              <a:t>quality </a:t>
            </a:r>
            <a:r>
              <a:rPr lang="en-GB" sz="2000" dirty="0">
                <a:latin typeface="+mj-lt"/>
              </a:rPr>
              <a:t>legal services</a:t>
            </a:r>
            <a:r>
              <a:rPr lang="en-GB" sz="2000" dirty="0" smtClean="0">
                <a:latin typeface="+mj-lt"/>
              </a:rPr>
              <a:t>:</a:t>
            </a:r>
          </a:p>
          <a:p>
            <a:pPr marL="0" indent="0">
              <a:buNone/>
            </a:pPr>
            <a:endParaRPr lang="en-GB" sz="2000" dirty="0">
              <a:latin typeface="Arial" pitchFamily="34" charset="0"/>
            </a:endParaRPr>
          </a:p>
          <a:p>
            <a:pPr>
              <a:buFontTx/>
              <a:buNone/>
            </a:pPr>
            <a:r>
              <a:rPr lang="en-GB" sz="2000" dirty="0" smtClean="0">
                <a:latin typeface="Arial" pitchFamily="34" charset="0"/>
              </a:rPr>
              <a:t>     - </a:t>
            </a:r>
            <a:r>
              <a:rPr lang="en-GB" sz="2000" dirty="0" smtClean="0">
                <a:latin typeface="Arial" pitchFamily="34" charset="0"/>
              </a:rPr>
              <a:t>service standards</a:t>
            </a:r>
          </a:p>
          <a:p>
            <a:pPr>
              <a:buFontTx/>
              <a:buNone/>
            </a:pPr>
            <a:r>
              <a:rPr lang="en-GB" sz="2000" dirty="0" smtClean="0">
                <a:latin typeface="Arial" pitchFamily="34" charset="0"/>
              </a:rPr>
              <a:t>     - financial </a:t>
            </a:r>
            <a:r>
              <a:rPr lang="en-GB" sz="2000" dirty="0" smtClean="0">
                <a:latin typeface="Arial" pitchFamily="34" charset="0"/>
              </a:rPr>
              <a:t>management </a:t>
            </a:r>
          </a:p>
          <a:p>
            <a:pPr>
              <a:buFontTx/>
              <a:buNone/>
            </a:pPr>
            <a:r>
              <a:rPr lang="en-GB" sz="2000" dirty="0" smtClean="0">
                <a:latin typeface="Arial" pitchFamily="34" charset="0"/>
              </a:rPr>
              <a:t>     - compliance </a:t>
            </a:r>
            <a:r>
              <a:rPr lang="en-GB" sz="2000" dirty="0">
                <a:latin typeface="Arial" pitchFamily="34" charset="0"/>
              </a:rPr>
              <a:t>and risk </a:t>
            </a:r>
            <a:r>
              <a:rPr lang="en-GB" sz="2000" dirty="0" smtClean="0">
                <a:latin typeface="Arial" pitchFamily="34" charset="0"/>
              </a:rPr>
              <a:t>management</a:t>
            </a:r>
          </a:p>
          <a:p>
            <a:pPr>
              <a:buFontTx/>
              <a:buNone/>
            </a:pPr>
            <a:r>
              <a:rPr lang="en-GB" sz="2000" dirty="0">
                <a:latin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</a:rPr>
              <a:t>    - business development</a:t>
            </a:r>
            <a:endParaRPr lang="en-GB" sz="2000" dirty="0">
              <a:latin typeface="Arial" pitchFamily="34" charset="0"/>
            </a:endParaRPr>
          </a:p>
          <a:p>
            <a:pPr>
              <a:buFontTx/>
              <a:buNone/>
            </a:pPr>
            <a:r>
              <a:rPr lang="en-GB" sz="2000" dirty="0" smtClean="0">
                <a:latin typeface="Arial" pitchFamily="34" charset="0"/>
              </a:rPr>
              <a:t>     - Technology</a:t>
            </a:r>
          </a:p>
          <a:p>
            <a:pPr>
              <a:buFontTx/>
              <a:buNone/>
            </a:pPr>
            <a:r>
              <a:rPr lang="en-GB" sz="2000" dirty="0" smtClean="0">
                <a:latin typeface="Arial" pitchFamily="34" charset="0"/>
              </a:rPr>
              <a:t> </a:t>
            </a:r>
            <a:r>
              <a:rPr lang="en-GB" sz="2000" dirty="0">
                <a:latin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</a:rPr>
              <a:t>   - KM</a:t>
            </a:r>
          </a:p>
          <a:p>
            <a:pPr>
              <a:buFontTx/>
              <a:buNone/>
            </a:pPr>
            <a:r>
              <a:rPr lang="en-GB" sz="2000" dirty="0">
                <a:latin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</a:rPr>
              <a:t>    - other?</a:t>
            </a:r>
          </a:p>
          <a:p>
            <a:pPr>
              <a:buFontTx/>
              <a:buNone/>
            </a:pPr>
            <a:endParaRPr lang="en-GB" sz="2000" dirty="0" smtClean="0">
              <a:latin typeface="Arial" pitchFamily="34" charset="0"/>
            </a:endParaRPr>
          </a:p>
          <a:p>
            <a:r>
              <a:rPr lang="en-GB" sz="2000" b="1" dirty="0" smtClean="0">
                <a:latin typeface="Calibri" panose="020F0502020204030204" pitchFamily="34" charset="0"/>
              </a:rPr>
              <a:t>Time</a:t>
            </a:r>
            <a:endParaRPr lang="en-GB" sz="2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24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56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PETER SCOTT CONSULTING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l"/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b="1" dirty="0" smtClean="0"/>
              <a:t>How </a:t>
            </a:r>
            <a:r>
              <a:rPr lang="en-GB" sz="2700" b="1" dirty="0"/>
              <a:t>can sole practitioners realistically </a:t>
            </a:r>
            <a:r>
              <a:rPr lang="en-GB" sz="2700" b="1" dirty="0" smtClean="0"/>
              <a:t>and cost effectively  </a:t>
            </a:r>
            <a:r>
              <a:rPr lang="en-GB" sz="2700" b="1" dirty="0"/>
              <a:t>provide </a:t>
            </a:r>
            <a:r>
              <a:rPr lang="en-GB" sz="2700" b="1" dirty="0" smtClean="0"/>
              <a:t>f</a:t>
            </a:r>
            <a:r>
              <a:rPr lang="en-GB" sz="2700" b="1" dirty="0" smtClean="0">
                <a:cs typeface="Calibri" pitchFamily="34" charset="0"/>
              </a:rPr>
              <a:t>or </a:t>
            </a:r>
            <a:r>
              <a:rPr lang="en-GB" sz="2700" b="1" dirty="0">
                <a:cs typeface="Calibri" pitchFamily="34" charset="0"/>
              </a:rPr>
              <a:t>these resources?</a:t>
            </a:r>
            <a:r>
              <a:rPr lang="en-US" sz="3600" dirty="0">
                <a:cs typeface="Calibri" pitchFamily="34" charset="0"/>
              </a:rPr>
              <a:t/>
            </a:r>
            <a:br>
              <a:rPr lang="en-US" sz="3600" dirty="0">
                <a:cs typeface="Calibri" pitchFamily="34" charset="0"/>
              </a:rPr>
            </a:br>
            <a:endParaRPr lang="en-US" sz="3600" dirty="0">
              <a:latin typeface="Arial" pitchFamily="34" charset="0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  <a:cs typeface="Calibri" pitchFamily="34" charset="0"/>
              </a:rPr>
              <a:t>How do you currently do so?</a:t>
            </a:r>
          </a:p>
          <a:p>
            <a:pPr>
              <a:buFont typeface="Wingdings" pitchFamily="2" charset="2"/>
              <a:buNone/>
            </a:pPr>
            <a:endParaRPr lang="en-US" sz="2400" dirty="0">
              <a:latin typeface="+mj-lt"/>
              <a:cs typeface="Calibri" pitchFamily="34" charset="0"/>
            </a:endParaRPr>
          </a:p>
          <a:p>
            <a:r>
              <a:rPr lang="en-US" sz="2400" dirty="0" smtClean="0">
                <a:latin typeface="+mj-lt"/>
                <a:cs typeface="Calibri" pitchFamily="34" charset="0"/>
              </a:rPr>
              <a:t>Some possibilities – </a:t>
            </a:r>
          </a:p>
          <a:p>
            <a:pPr marL="0" indent="0">
              <a:buNone/>
            </a:pPr>
            <a:endParaRPr lang="en-US" sz="2400" dirty="0" smtClean="0">
              <a:latin typeface="+mj-lt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+mj-lt"/>
                <a:cs typeface="Calibri" pitchFamily="34" charset="0"/>
              </a:rPr>
              <a:t>Outsourcing?</a:t>
            </a:r>
          </a:p>
          <a:p>
            <a:pPr>
              <a:buFontTx/>
              <a:buChar char="-"/>
            </a:pPr>
            <a:r>
              <a:rPr lang="en-US" sz="2400" dirty="0" smtClean="0">
                <a:cs typeface="Calibri" pitchFamily="34" charset="0"/>
              </a:rPr>
              <a:t>In-house?</a:t>
            </a:r>
            <a:endParaRPr lang="en-US" sz="2400" dirty="0" smtClean="0">
              <a:latin typeface="+mj-lt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+mj-lt"/>
                <a:cs typeface="Calibri" pitchFamily="34" charset="0"/>
              </a:rPr>
              <a:t>Collaboration?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+mj-lt"/>
                <a:cs typeface="Calibri" pitchFamily="34" charset="0"/>
              </a:rPr>
              <a:t>Others?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52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1123</Words>
  <Application>Microsoft Office PowerPoint</Application>
  <PresentationFormat>On-screen Show (4:3)</PresentationFormat>
  <Paragraphs>239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Resources – Key to survival and competitiveness as a sole practitioner </vt:lpstr>
      <vt:lpstr>In a fast changing world all law firms need to constantly adapt to meet the challenges they face</vt:lpstr>
      <vt:lpstr>The need to be more competitive</vt:lpstr>
      <vt:lpstr> If you can do that then you can gain a competitive advantage over your rivals    </vt:lpstr>
      <vt:lpstr>Challenges facing law firms today</vt:lpstr>
      <vt:lpstr>Resource(s)</vt:lpstr>
      <vt:lpstr>Why clients choose one law firm over another -   most important factors (recent law firm example)</vt:lpstr>
      <vt:lpstr>Resources needed?</vt:lpstr>
      <vt:lpstr> How can sole practitioners realistically and cost effectively  provide for these resources? </vt:lpstr>
      <vt:lpstr>Outsourcing</vt:lpstr>
      <vt:lpstr>SRA Code of Conduct – chapter 7</vt:lpstr>
      <vt:lpstr>In-house</vt:lpstr>
      <vt:lpstr>“Collaboration”</vt:lpstr>
      <vt:lpstr>Collaborative strategies  1. Networks</vt:lpstr>
      <vt:lpstr>Networks – some issues to consider </vt:lpstr>
      <vt:lpstr>Collaborative strategies 2. Virtual firms</vt:lpstr>
      <vt:lpstr>Collaborative strategies 3. Cost sharing / pooling resources </vt:lpstr>
      <vt:lpstr>Challenges facing law firms today</vt:lpstr>
      <vt:lpstr>Why clients choose one law firm over another -   most important factors (recent law firm example)</vt:lpstr>
      <vt:lpstr>Are there alternatives if you conclude that you are unable to adequately resource your business on your own?  </vt:lpstr>
      <vt:lpstr>PowerPoint Presentation</vt:lpstr>
      <vt:lpstr>Consolidation might help you to </vt:lpstr>
      <vt:lpstr>Is consolidation a vision of the future for some?</vt:lpstr>
      <vt:lpstr>How are you now planning to ….</vt:lpstr>
      <vt:lpstr>Any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law firms</dc:title>
  <dc:creator>Peter</dc:creator>
  <cp:lastModifiedBy>Peter</cp:lastModifiedBy>
  <cp:revision>42</cp:revision>
  <dcterms:created xsi:type="dcterms:W3CDTF">2014-11-21T12:18:31Z</dcterms:created>
  <dcterms:modified xsi:type="dcterms:W3CDTF">2014-11-28T17:33:57Z</dcterms:modified>
</cp:coreProperties>
</file>